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1479" r:id="rId2"/>
    <p:sldId id="1510" r:id="rId3"/>
    <p:sldId id="305" r:id="rId4"/>
    <p:sldId id="1155" r:id="rId5"/>
    <p:sldId id="1166" r:id="rId6"/>
    <p:sldId id="1202" r:id="rId7"/>
    <p:sldId id="1169" r:id="rId8"/>
    <p:sldId id="1473" r:id="rId9"/>
    <p:sldId id="1474" r:id="rId10"/>
    <p:sldId id="994" r:id="rId11"/>
    <p:sldId id="1439" r:id="rId12"/>
    <p:sldId id="1172" r:id="rId13"/>
    <p:sldId id="1446" r:id="rId14"/>
    <p:sldId id="260" r:id="rId15"/>
    <p:sldId id="261" r:id="rId16"/>
    <p:sldId id="262" r:id="rId17"/>
    <p:sldId id="1443" r:id="rId18"/>
    <p:sldId id="1471" r:id="rId19"/>
    <p:sldId id="1200" r:id="rId20"/>
    <p:sldId id="1174" r:id="rId21"/>
    <p:sldId id="1129" r:id="rId22"/>
    <p:sldId id="1444" r:id="rId23"/>
    <p:sldId id="1469" r:id="rId24"/>
    <p:sldId id="1177" r:id="rId25"/>
    <p:sldId id="1447" r:id="rId26"/>
    <p:sldId id="1472" r:id="rId27"/>
    <p:sldId id="1477" r:id="rId28"/>
    <p:sldId id="1478" r:id="rId29"/>
    <p:sldId id="105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5"/>
    <p:restoredTop sz="82423"/>
  </p:normalViewPr>
  <p:slideViewPr>
    <p:cSldViewPr snapToGrid="0" snapToObjects="1">
      <p:cViewPr varScale="1">
        <p:scale>
          <a:sx n="107" d="100"/>
          <a:sy n="107" d="100"/>
        </p:scale>
        <p:origin x="1168" y="160"/>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382988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2255476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13</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886052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278896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21</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22</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2</a:t>
            </a:fld>
            <a:endParaRPr lang="en-US"/>
          </a:p>
        </p:txBody>
      </p:sp>
    </p:spTree>
    <p:extLst>
      <p:ext uri="{BB962C8B-B14F-4D97-AF65-F5344CB8AC3E}">
        <p14:creationId xmlns:p14="http://schemas.microsoft.com/office/powerpoint/2010/main" val="14024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172714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28</a:t>
            </a:fld>
            <a:endParaRPr lang="en-US"/>
          </a:p>
        </p:txBody>
      </p:sp>
    </p:spTree>
    <p:extLst>
      <p:ext uri="{BB962C8B-B14F-4D97-AF65-F5344CB8AC3E}">
        <p14:creationId xmlns:p14="http://schemas.microsoft.com/office/powerpoint/2010/main" val="3533414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29</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1930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50775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76035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65140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dirty="0"/>
          </a:p>
        </p:txBody>
      </p:sp>
    </p:spTree>
    <p:extLst>
      <p:ext uri="{BB962C8B-B14F-4D97-AF65-F5344CB8AC3E}">
        <p14:creationId xmlns:p14="http://schemas.microsoft.com/office/powerpoint/2010/main" val="199255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198617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72094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1/10/22</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1/10/22</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681523" y="460413"/>
            <a:ext cx="7829005" cy="757272"/>
          </a:xfrm>
        </p:spPr>
        <p:txBody>
          <a:bodyPr>
            <a:normAutofit/>
          </a:bodyPr>
          <a:lstStyle/>
          <a:p>
            <a:r>
              <a:rPr lang="en-US" sz="3600" dirty="0"/>
              <a:t>Preflight Check List</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681523" y="1431533"/>
            <a:ext cx="10718950" cy="3403404"/>
          </a:xfrm>
        </p:spPr>
        <p:txBody>
          <a:bodyPr vert="horz" lIns="91440" tIns="45720" rIns="91440" bIns="45720" rtlCol="0" anchor="t">
            <a:noAutofit/>
          </a:bodyPr>
          <a:lstStyle/>
          <a:p>
            <a:pPr>
              <a:spcBef>
                <a:spcPts val="600"/>
              </a:spcBef>
              <a:buFont typeface="Wingdings" pitchFamily="2" charset="2"/>
              <a:buChar char="§"/>
            </a:pPr>
            <a:r>
              <a:rPr lang="en-US" sz="2000" dirty="0"/>
              <a:t>Sign into our Zoom meeting through our integrated Blackboard/Zoom link </a:t>
            </a:r>
          </a:p>
          <a:p>
            <a:pPr>
              <a:spcBef>
                <a:spcPts val="600"/>
              </a:spcBef>
              <a:buFont typeface="Wingdings" pitchFamily="2" charset="2"/>
              <a:buChar char="§"/>
            </a:pPr>
            <a:r>
              <a:rPr lang="en-US" sz="2000" dirty="0"/>
              <a:t>Make sure that you can hear the conversation, see shared desktops, and view chat topics</a:t>
            </a:r>
          </a:p>
          <a:p>
            <a:pPr>
              <a:spcBef>
                <a:spcPts val="600"/>
              </a:spcBef>
              <a:buFont typeface="Wingdings" pitchFamily="2" charset="2"/>
              <a:buChar char="§"/>
            </a:pPr>
            <a:r>
              <a:rPr lang="en-US" sz="2000" dirty="0"/>
              <a:t>Thank you if you choose to leave your camera on to help make our class more interactive</a:t>
            </a:r>
          </a:p>
          <a:p>
            <a:pPr>
              <a:spcBef>
                <a:spcPts val="600"/>
              </a:spcBef>
              <a:buFont typeface="Wingdings" pitchFamily="2" charset="2"/>
              <a:buChar char="§"/>
            </a:pPr>
            <a:r>
              <a:rPr lang="en-US" sz="2000" dirty="0"/>
              <a:t>Be prepared to share your computer screen</a:t>
            </a:r>
          </a:p>
          <a:p>
            <a:pPr>
              <a:spcBef>
                <a:spcPts val="600"/>
              </a:spcBef>
              <a:buFont typeface="Wingdings" pitchFamily="2" charset="2"/>
              <a:buChar char="§"/>
            </a:pPr>
            <a:r>
              <a:rPr lang="en-US" sz="2000" dirty="0"/>
              <a:t>Be prepared to utilize a headset with a microphone</a:t>
            </a:r>
          </a:p>
          <a:p>
            <a:pPr marL="0" indent="0">
              <a:spcBef>
                <a:spcPts val="0"/>
              </a:spcBef>
              <a:buNone/>
            </a:pPr>
            <a:endParaRPr lang="en-US" sz="2000" dirty="0"/>
          </a:p>
          <a:p>
            <a:pPr marL="0" indent="0">
              <a:spcBef>
                <a:spcPts val="0"/>
              </a:spcBef>
              <a:buNone/>
            </a:pPr>
            <a:endParaRPr lang="en-US" sz="2000" u="sng"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63531" y="65212"/>
            <a:ext cx="2656367" cy="1366321"/>
          </a:xfrm>
          <a:prstGeom prst="rect">
            <a:avLst/>
          </a:prstGeom>
        </p:spPr>
      </p:pic>
      <p:pic>
        <p:nvPicPr>
          <p:cNvPr id="2" name="Picture 1">
            <a:extLst>
              <a:ext uri="{FF2B5EF4-FFF2-40B4-BE49-F238E27FC236}">
                <a16:creationId xmlns:a16="http://schemas.microsoft.com/office/drawing/2014/main" id="{C372B1DA-ABF2-D743-A631-90728AA300BA}"/>
              </a:ext>
            </a:extLst>
          </p:cNvPr>
          <p:cNvPicPr>
            <a:picLocks noChangeAspect="1"/>
          </p:cNvPicPr>
          <p:nvPr/>
        </p:nvPicPr>
        <p:blipFill>
          <a:blip r:embed="rId4"/>
          <a:stretch>
            <a:fillRect/>
          </a:stretch>
        </p:blipFill>
        <p:spPr>
          <a:xfrm>
            <a:off x="8054342" y="5148470"/>
            <a:ext cx="3897516" cy="1492437"/>
          </a:xfrm>
          <a:prstGeom prst="rect">
            <a:avLst/>
          </a:prstGeom>
          <a:ln w="12700">
            <a:solidFill>
              <a:schemeClr val="tx1"/>
            </a:solidFill>
          </a:ln>
        </p:spPr>
      </p:pic>
    </p:spTree>
    <p:extLst>
      <p:ext uri="{BB962C8B-B14F-4D97-AF65-F5344CB8AC3E}">
        <p14:creationId xmlns:p14="http://schemas.microsoft.com/office/powerpoint/2010/main" val="144503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spTree>
    <p:extLst>
      <p:ext uri="{BB962C8B-B14F-4D97-AF65-F5344CB8AC3E}">
        <p14:creationId xmlns:p14="http://schemas.microsoft.com/office/powerpoint/2010/main" val="1782223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Second year teaching full-time </a:t>
            </a:r>
          </a:p>
        </p:txBody>
      </p:sp>
    </p:spTree>
    <p:extLst>
      <p:ext uri="{BB962C8B-B14F-4D97-AF65-F5344CB8AC3E}">
        <p14:creationId xmlns:p14="http://schemas.microsoft.com/office/powerpoint/2010/main" val="322893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2"/>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3"/>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4"/>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5"/>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6"/>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7"/>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8"/>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a:t>
            </a:r>
          </a:p>
          <a:p>
            <a:pPr marL="914400" lvl="2" indent="0">
              <a:spcBef>
                <a:spcPts val="1200"/>
              </a:spcBef>
              <a:buNone/>
            </a:pPr>
            <a:r>
              <a:rPr lang="en-US" b="1" dirty="0"/>
              <a:t>Motivate you to look deeper while we are exploring technologies and processes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2"/>
          <a:stretch>
            <a:fillRect/>
          </a:stretch>
        </p:blipFill>
        <p:spPr>
          <a:xfrm>
            <a:off x="7272775" y="105987"/>
            <a:ext cx="4768164" cy="4682582"/>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3"/>
          <a:stretch>
            <a:fillRect/>
          </a:stretch>
        </p:blipFill>
        <p:spPr>
          <a:xfrm>
            <a:off x="9068374" y="4365410"/>
            <a:ext cx="2690063" cy="2314200"/>
          </a:xfrm>
          <a:prstGeom prst="rect">
            <a:avLst/>
          </a:prstGeom>
          <a:ln w="12700">
            <a:solidFill>
              <a:schemeClr val="tx1"/>
            </a:solidFill>
          </a:ln>
        </p:spPr>
      </p:pic>
      <p:pic>
        <p:nvPicPr>
          <p:cNvPr id="8" name="Picture 7">
            <a:extLst>
              <a:ext uri="{FF2B5EF4-FFF2-40B4-BE49-F238E27FC236}">
                <a16:creationId xmlns:a16="http://schemas.microsoft.com/office/drawing/2014/main" id="{1BF7F7EA-8E6C-1A46-B54F-C962236693CF}"/>
              </a:ext>
            </a:extLst>
          </p:cNvPr>
          <p:cNvPicPr>
            <a:picLocks noChangeAspect="1"/>
          </p:cNvPicPr>
          <p:nvPr/>
        </p:nvPicPr>
        <p:blipFill>
          <a:blip r:embed="rId4"/>
          <a:stretch>
            <a:fillRect/>
          </a:stretch>
        </p:blipFill>
        <p:spPr>
          <a:xfrm>
            <a:off x="618160" y="254488"/>
            <a:ext cx="3582408" cy="2495587"/>
          </a:xfrm>
          <a:prstGeom prst="rect">
            <a:avLst/>
          </a:prstGeom>
          <a:ln w="12700">
            <a:solidFill>
              <a:schemeClr val="tx1"/>
            </a:solidFill>
          </a:ln>
        </p:spPr>
      </p:pic>
      <p:pic>
        <p:nvPicPr>
          <p:cNvPr id="4" name="Picture 3">
            <a:extLst>
              <a:ext uri="{FF2B5EF4-FFF2-40B4-BE49-F238E27FC236}">
                <a16:creationId xmlns:a16="http://schemas.microsoft.com/office/drawing/2014/main" id="{95C9444B-4CC0-1147-A772-8C1FCFB80C63}"/>
              </a:ext>
            </a:extLst>
          </p:cNvPr>
          <p:cNvPicPr>
            <a:picLocks noChangeAspect="1"/>
          </p:cNvPicPr>
          <p:nvPr/>
        </p:nvPicPr>
        <p:blipFill>
          <a:blip r:embed="rId5"/>
          <a:stretch>
            <a:fillRect/>
          </a:stretch>
        </p:blipFill>
        <p:spPr>
          <a:xfrm>
            <a:off x="2609350" y="3354095"/>
            <a:ext cx="2408035" cy="3229924"/>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6"/>
          <a:stretch>
            <a:fillRect/>
          </a:stretch>
        </p:blipFill>
        <p:spPr>
          <a:xfrm>
            <a:off x="353962" y="2473470"/>
            <a:ext cx="2408035" cy="3049040"/>
          </a:xfrm>
          <a:prstGeom prst="rect">
            <a:avLst/>
          </a:prstGeom>
          <a:ln w="12700">
            <a:solidFill>
              <a:schemeClr val="tx1"/>
            </a:solidFill>
          </a:ln>
        </p:spPr>
      </p:pic>
      <p:pic>
        <p:nvPicPr>
          <p:cNvPr id="2" name="Picture 1">
            <a:extLst>
              <a:ext uri="{FF2B5EF4-FFF2-40B4-BE49-F238E27FC236}">
                <a16:creationId xmlns:a16="http://schemas.microsoft.com/office/drawing/2014/main" id="{DBAC1F14-2F33-E54C-81AB-04D54C217F07}"/>
              </a:ext>
            </a:extLst>
          </p:cNvPr>
          <p:cNvPicPr>
            <a:picLocks noChangeAspect="1"/>
          </p:cNvPicPr>
          <p:nvPr/>
        </p:nvPicPr>
        <p:blipFill>
          <a:blip r:embed="rId7"/>
          <a:stretch>
            <a:fillRect/>
          </a:stretch>
        </p:blipFill>
        <p:spPr>
          <a:xfrm>
            <a:off x="3988142" y="678926"/>
            <a:ext cx="2493023" cy="3429000"/>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We will need to finish Sprint 1 planning on Wednesday because we want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Recordings</a:t>
            </a:r>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Font typeface="Arial" panose="020B0604020202020204" pitchFamily="34" charset="0"/>
              <a:buNone/>
            </a:pPr>
            <a:endParaRPr lang="en-US" sz="2000" dirty="0"/>
          </a:p>
        </p:txBody>
      </p:sp>
      <p:sp>
        <p:nvSpPr>
          <p:cNvPr id="5" name="Content Placeholder 2">
            <a:extLst>
              <a:ext uri="{FF2B5EF4-FFF2-40B4-BE49-F238E27FC236}">
                <a16:creationId xmlns:a16="http://schemas.microsoft.com/office/drawing/2014/main" id="{E1B62BA9-9B25-C241-A192-BB367137D491}"/>
              </a:ext>
            </a:extLst>
          </p:cNvPr>
          <p:cNvSpPr txBox="1">
            <a:spLocks/>
          </p:cNvSpPr>
          <p:nvPr/>
        </p:nvSpPr>
        <p:spPr>
          <a:xfrm>
            <a:off x="838200" y="5413515"/>
            <a:ext cx="10515600" cy="719847"/>
          </a:xfrm>
          <a:prstGeom prst="rect">
            <a:avLst/>
          </a:prstGeom>
          <a:solidFill>
            <a:schemeClr val="accent4">
              <a:lumMod val="40000"/>
              <a:lumOff val="60000"/>
            </a:schemeClr>
          </a:solidFill>
          <a:ln w="254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latin typeface="+mj-lt"/>
              </a:rPr>
              <a:t>Start Recording</a:t>
            </a:r>
          </a:p>
        </p:txBody>
      </p:sp>
      <p:sp>
        <p:nvSpPr>
          <p:cNvPr id="8" name="Content Placeholder 2">
            <a:extLst>
              <a:ext uri="{FF2B5EF4-FFF2-40B4-BE49-F238E27FC236}">
                <a16:creationId xmlns:a16="http://schemas.microsoft.com/office/drawing/2014/main" id="{86647704-B32F-5944-B694-EC75B62A5D15}"/>
              </a:ext>
            </a:extLst>
          </p:cNvPr>
          <p:cNvSpPr txBox="1">
            <a:spLocks/>
          </p:cNvSpPr>
          <p:nvPr/>
        </p:nvSpPr>
        <p:spPr>
          <a:xfrm>
            <a:off x="838200" y="1573090"/>
            <a:ext cx="10515600" cy="125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 that recording are:</a:t>
            </a:r>
          </a:p>
          <a:p>
            <a:pPr>
              <a:buFont typeface="Wingdings" pitchFamily="2" charset="2"/>
              <a:buChar char="§"/>
            </a:pPr>
            <a:r>
              <a:rPr lang="en-US" sz="2000" dirty="0"/>
              <a:t>Opportunistic</a:t>
            </a:r>
          </a:p>
          <a:p>
            <a:pPr>
              <a:buFont typeface="Wingdings" pitchFamily="2" charset="2"/>
              <a:buChar char="§"/>
            </a:pPr>
            <a:r>
              <a:rPr lang="en-US" sz="2000" dirty="0"/>
              <a:t>Automatically available in Blackboard/Zoom</a:t>
            </a:r>
          </a:p>
          <a:p>
            <a:pPr marL="0" indent="0">
              <a:buFont typeface="Arial" panose="020B0604020202020204" pitchFamily="34" charset="0"/>
              <a:buNone/>
            </a:pPr>
            <a:endParaRPr lang="en-US" sz="2000" dirty="0"/>
          </a:p>
        </p:txBody>
      </p:sp>
      <p:pic>
        <p:nvPicPr>
          <p:cNvPr id="10" name="Content Placeholder 4">
            <a:extLst>
              <a:ext uri="{FF2B5EF4-FFF2-40B4-BE49-F238E27FC236}">
                <a16:creationId xmlns:a16="http://schemas.microsoft.com/office/drawing/2014/main" id="{73C4F02D-750A-8D48-895B-3D0101B5472B}"/>
              </a:ext>
            </a:extLst>
          </p:cNvPr>
          <p:cNvPicPr>
            <a:picLocks noChangeAspect="1"/>
          </p:cNvPicPr>
          <p:nvPr/>
        </p:nvPicPr>
        <p:blipFill>
          <a:blip r:embed="rId3"/>
          <a:stretch>
            <a:fillRect/>
          </a:stretch>
        </p:blipFill>
        <p:spPr>
          <a:xfrm>
            <a:off x="8963531" y="65212"/>
            <a:ext cx="2656367" cy="1366321"/>
          </a:xfrm>
          <a:prstGeom prst="rect">
            <a:avLst/>
          </a:prstGeom>
        </p:spPr>
      </p:pic>
      <p:sp>
        <p:nvSpPr>
          <p:cNvPr id="3" name="Rectangle 2">
            <a:extLst>
              <a:ext uri="{FF2B5EF4-FFF2-40B4-BE49-F238E27FC236}">
                <a16:creationId xmlns:a16="http://schemas.microsoft.com/office/drawing/2014/main" id="{8ADC17ED-4369-A04A-86FD-7184DF8BFA70}"/>
              </a:ext>
            </a:extLst>
          </p:cNvPr>
          <p:cNvSpPr/>
          <p:nvPr/>
        </p:nvSpPr>
        <p:spPr>
          <a:xfrm>
            <a:off x="838200" y="2830827"/>
            <a:ext cx="6096000" cy="1323439"/>
          </a:xfrm>
          <a:prstGeom prst="rect">
            <a:avLst/>
          </a:prstGeom>
        </p:spPr>
        <p:txBody>
          <a:bodyPr>
            <a:spAutoFit/>
          </a:bodyPr>
          <a:lstStyle/>
          <a:p>
            <a:endParaRPr lang="en-US" sz="2000" dirty="0"/>
          </a:p>
          <a:p>
            <a:r>
              <a:rPr lang="en-US" sz="2000" dirty="0"/>
              <a:t>Sound Check… plus Video, and Desktop Sharing… check</a:t>
            </a:r>
          </a:p>
          <a:p>
            <a:endParaRPr lang="en-US" sz="2000" dirty="0"/>
          </a:p>
          <a:p>
            <a:r>
              <a:rPr lang="en-US" sz="2000" dirty="0"/>
              <a:t>Load Polls… check</a:t>
            </a:r>
          </a:p>
        </p:txBody>
      </p:sp>
    </p:spTree>
    <p:extLst>
      <p:ext uri="{BB962C8B-B14F-4D97-AF65-F5344CB8AC3E}">
        <p14:creationId xmlns:p14="http://schemas.microsoft.com/office/powerpoint/2010/main" val="170088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Announcement,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6 prior to next class</a:t>
            </a:r>
          </a:p>
          <a:p>
            <a:pPr marL="0" indent="0">
              <a:buNone/>
            </a:pPr>
            <a:r>
              <a:rPr lang="en-US" sz="2000" dirty="0"/>
              <a:t>Be ready to test your scrum team discussion capabilities with your team Discord server*</a:t>
            </a:r>
          </a:p>
          <a:p>
            <a:pPr marL="0" indent="0">
              <a:buNone/>
            </a:pPr>
            <a:r>
              <a:rPr lang="en-US" sz="2000" dirty="0"/>
              <a:t>Get your headset (that includes a microphone) for teaming and programming together activities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4321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Headset Options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What would I recommend?</a:t>
            </a:r>
          </a:p>
          <a:p>
            <a:pPr marL="0" indent="0">
              <a:buNone/>
            </a:pPr>
            <a:endParaRPr lang="en-US" sz="2000" dirty="0"/>
          </a:p>
          <a:p>
            <a:pPr marL="0" indent="0">
              <a:buNone/>
            </a:pPr>
            <a:r>
              <a:rPr lang="en-US" sz="2000" dirty="0" err="1"/>
              <a:t>Airpods</a:t>
            </a:r>
            <a:r>
              <a:rPr lang="en-US" sz="2000" dirty="0"/>
              <a:t> or Comparable				Sennheiser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Maybe Gaming </a:t>
            </a:r>
          </a:p>
          <a:p>
            <a:pPr marL="0" indent="0">
              <a:buNone/>
            </a:pPr>
            <a:r>
              <a:rPr lang="en-US" sz="2000" dirty="0"/>
              <a:t>Headphones?</a:t>
            </a:r>
          </a:p>
        </p:txBody>
      </p:sp>
      <p:pic>
        <p:nvPicPr>
          <p:cNvPr id="4" name="Picture 3">
            <a:extLst>
              <a:ext uri="{FF2B5EF4-FFF2-40B4-BE49-F238E27FC236}">
                <a16:creationId xmlns:a16="http://schemas.microsoft.com/office/drawing/2014/main" id="{CC1C04E8-55C3-3E49-BA2A-DED6148B4A56}"/>
              </a:ext>
            </a:extLst>
          </p:cNvPr>
          <p:cNvPicPr>
            <a:picLocks noChangeAspect="1"/>
          </p:cNvPicPr>
          <p:nvPr/>
        </p:nvPicPr>
        <p:blipFill rotWithShape="1">
          <a:blip r:embed="rId2"/>
          <a:srcRect t="25100"/>
          <a:stretch/>
        </p:blipFill>
        <p:spPr>
          <a:xfrm>
            <a:off x="1198263" y="2640072"/>
            <a:ext cx="1006120" cy="1142374"/>
          </a:xfrm>
          <a:prstGeom prst="rect">
            <a:avLst/>
          </a:prstGeom>
        </p:spPr>
      </p:pic>
      <p:pic>
        <p:nvPicPr>
          <p:cNvPr id="5" name="Picture 4">
            <a:extLst>
              <a:ext uri="{FF2B5EF4-FFF2-40B4-BE49-F238E27FC236}">
                <a16:creationId xmlns:a16="http://schemas.microsoft.com/office/drawing/2014/main" id="{E19347DF-0E76-264A-B187-C0C50B7AE39F}"/>
              </a:ext>
            </a:extLst>
          </p:cNvPr>
          <p:cNvPicPr>
            <a:picLocks noChangeAspect="1"/>
          </p:cNvPicPr>
          <p:nvPr/>
        </p:nvPicPr>
        <p:blipFill>
          <a:blip r:embed="rId3"/>
          <a:stretch>
            <a:fillRect/>
          </a:stretch>
        </p:blipFill>
        <p:spPr>
          <a:xfrm>
            <a:off x="5836662" y="1798939"/>
            <a:ext cx="5517138" cy="3503549"/>
          </a:xfrm>
          <a:prstGeom prst="rect">
            <a:avLst/>
          </a:prstGeom>
        </p:spPr>
      </p:pic>
      <p:pic>
        <p:nvPicPr>
          <p:cNvPr id="6" name="Picture 5">
            <a:extLst>
              <a:ext uri="{FF2B5EF4-FFF2-40B4-BE49-F238E27FC236}">
                <a16:creationId xmlns:a16="http://schemas.microsoft.com/office/drawing/2014/main" id="{A8B30229-36A5-7C41-ADC6-AED3DECF2085}"/>
              </a:ext>
            </a:extLst>
          </p:cNvPr>
          <p:cNvPicPr>
            <a:picLocks noChangeAspect="1"/>
          </p:cNvPicPr>
          <p:nvPr/>
        </p:nvPicPr>
        <p:blipFill>
          <a:blip r:embed="rId4"/>
          <a:stretch>
            <a:fillRect/>
          </a:stretch>
        </p:blipFill>
        <p:spPr>
          <a:xfrm>
            <a:off x="2778758" y="3550714"/>
            <a:ext cx="2076307" cy="2740550"/>
          </a:xfrm>
          <a:prstGeom prst="rect">
            <a:avLst/>
          </a:prstGeom>
        </p:spPr>
      </p:pic>
    </p:spTree>
    <p:extLst>
      <p:ext uri="{BB962C8B-B14F-4D97-AF65-F5344CB8AC3E}">
        <p14:creationId xmlns:p14="http://schemas.microsoft.com/office/powerpoint/2010/main" val="131123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Polling of In Person Preferences and</a:t>
            </a:r>
          </a:p>
          <a:p>
            <a:pPr marL="0" indent="0" algn="ctr">
              <a:buNone/>
            </a:pPr>
            <a:r>
              <a:rPr lang="en-US" sz="4400" dirty="0"/>
              <a:t>Programming Experience</a:t>
            </a:r>
          </a:p>
        </p:txBody>
      </p:sp>
    </p:spTree>
    <p:extLst>
      <p:ext uri="{BB962C8B-B14F-4D97-AF65-F5344CB8AC3E}">
        <p14:creationId xmlns:p14="http://schemas.microsoft.com/office/powerpoint/2010/main" val="3457169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(1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6" name="Picture 5">
            <a:extLst>
              <a:ext uri="{FF2B5EF4-FFF2-40B4-BE49-F238E27FC236}">
                <a16:creationId xmlns:a16="http://schemas.microsoft.com/office/drawing/2014/main" id="{E9BCFA9F-D1D2-F84B-93FC-154526229EDA}"/>
              </a:ext>
            </a:extLst>
          </p:cNvPr>
          <p:cNvPicPr>
            <a:picLocks noChangeAspect="1"/>
          </p:cNvPicPr>
          <p:nvPr/>
        </p:nvPicPr>
        <p:blipFill>
          <a:blip r:embed="rId3"/>
          <a:stretch>
            <a:fillRect/>
          </a:stretch>
        </p:blipFill>
        <p:spPr>
          <a:xfrm>
            <a:off x="7917499" y="196425"/>
            <a:ext cx="4004210" cy="4733384"/>
          </a:xfrm>
          <a:prstGeom prst="rect">
            <a:avLst/>
          </a:prstGeom>
        </p:spPr>
      </p:pic>
    </p:spTree>
    <p:extLst>
      <p:ext uri="{BB962C8B-B14F-4D97-AF65-F5344CB8AC3E}">
        <p14:creationId xmlns:p14="http://schemas.microsoft.com/office/powerpoint/2010/main" val="262433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2709153"/>
            <a:ext cx="10515600" cy="1439693"/>
          </a:xfrm>
        </p:spPr>
        <p:txBody>
          <a:bodyPr>
            <a:normAutofit lnSpcReduction="10000"/>
          </a:bodyPr>
          <a:lstStyle/>
          <a:p>
            <a:pPr marL="0" indent="0">
              <a:buNone/>
            </a:pPr>
            <a:r>
              <a:rPr lang="en-US" sz="4400" dirty="0"/>
              <a:t>Object-Oriented Programming</a:t>
            </a:r>
            <a:br>
              <a:rPr lang="en-US" sz="2400" dirty="0"/>
            </a:br>
            <a:endParaRPr lang="en-US" sz="2400" dirty="0"/>
          </a:p>
          <a:p>
            <a:pPr marL="0" indent="0">
              <a:buNone/>
            </a:pPr>
            <a:r>
              <a:rPr lang="en-US" sz="2400" dirty="0"/>
              <a:t>Eric Pogue</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5" name="Content Placeholder 4">
            <a:extLst>
              <a:ext uri="{FF2B5EF4-FFF2-40B4-BE49-F238E27FC236}">
                <a16:creationId xmlns:a16="http://schemas.microsoft.com/office/drawing/2014/main" id="{E844FF2E-BFE0-3543-89EB-C7CDC14FECCD}"/>
              </a:ext>
            </a:extLst>
          </p:cNvPr>
          <p:cNvPicPr>
            <a:picLocks noChangeAspect="1"/>
          </p:cNvPicPr>
          <p:nvPr/>
        </p:nvPicPr>
        <p:blipFill>
          <a:blip r:embed="rId3"/>
          <a:stretch>
            <a:fillRect/>
          </a:stretch>
        </p:blipFill>
        <p:spPr>
          <a:xfrm>
            <a:off x="8963531" y="65212"/>
            <a:ext cx="2656367" cy="1366321"/>
          </a:xfrm>
          <a:prstGeom prst="rect">
            <a:avLst/>
          </a:prstGeom>
        </p:spPr>
      </p:pic>
    </p:spTree>
    <p:extLst>
      <p:ext uri="{BB962C8B-B14F-4D97-AF65-F5344CB8AC3E}">
        <p14:creationId xmlns:p14="http://schemas.microsoft.com/office/powerpoint/2010/main" val="9423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Friendly Conversation Topic</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Introductions – Part 1</a:t>
            </a:r>
          </a:p>
          <a:p>
            <a:pPr marL="457200" indent="-457200">
              <a:buFont typeface="+mj-lt"/>
              <a:buAutoNum type="arabicPeriod"/>
            </a:pPr>
            <a:r>
              <a:rPr lang="en-US" sz="2000" dirty="0"/>
              <a:t>Sprint 1 Planning (abbreviated)</a:t>
            </a:r>
          </a:p>
          <a:p>
            <a:pPr marL="457200" indent="-457200">
              <a:buFont typeface="+mj-lt"/>
              <a:buAutoNum type="arabicPeriod"/>
            </a:pPr>
            <a:r>
              <a:rPr lang="en-US" sz="2000" dirty="0"/>
              <a:t>Assignment</a:t>
            </a:r>
          </a:p>
          <a:p>
            <a:pPr marL="457200" indent="-457200">
              <a:buFont typeface="+mj-lt"/>
              <a:buAutoNum type="arabicPeriod"/>
            </a:pPr>
            <a:r>
              <a:rPr lang="en-US" sz="2000" dirty="0"/>
              <a:t>Introductions – Part 2 including Scrum Team Assignments</a:t>
            </a:r>
          </a:p>
          <a:p>
            <a:pPr marL="0" indent="0">
              <a:buNone/>
            </a:pPr>
            <a:endParaRPr lang="en-US" sz="2000" dirty="0"/>
          </a:p>
          <a:p>
            <a:pPr marL="0" indent="0">
              <a:buNone/>
            </a:pPr>
            <a:r>
              <a:rPr lang="en-US" sz="2000" dirty="0"/>
              <a:t>Discussion &amp; Questions welcome at any time but please be present with no phones or email during our time together</a:t>
            </a:r>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7034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Friendly Conversation Topic</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What is a Friendly Conversation Topic?</a:t>
            </a:r>
          </a:p>
          <a:p>
            <a:pPr marL="0" indent="0">
              <a:buNone/>
            </a:pPr>
            <a:r>
              <a:rPr lang="en-US" sz="2000" dirty="0"/>
              <a:t>It’s a topic that is not directly related to course topics but a topic that is relevant, current, and hopefully interesting.</a:t>
            </a:r>
          </a:p>
        </p:txBody>
      </p:sp>
    </p:spTree>
    <p:extLst>
      <p:ext uri="{BB962C8B-B14F-4D97-AF65-F5344CB8AC3E}">
        <p14:creationId xmlns:p14="http://schemas.microsoft.com/office/powerpoint/2010/main" val="2115560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fontScale="90000"/>
          </a:bodyPr>
          <a:lstStyle/>
          <a:p>
            <a:r>
              <a:rPr lang="en-US" sz="3600" dirty="0"/>
              <a:t>Friendly Conversation Topic – Team Communication Tools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What is your preferred small team communication tool?</a:t>
            </a:r>
          </a:p>
          <a:p>
            <a:pPr marL="0" indent="0">
              <a:buNone/>
            </a:pPr>
            <a:r>
              <a:rPr lang="en-US" sz="2000" dirty="0"/>
              <a:t>Do you have a Discord account? </a:t>
            </a:r>
          </a:p>
          <a:p>
            <a:pPr marL="0" indent="0">
              <a:buNone/>
            </a:pPr>
            <a:r>
              <a:rPr lang="en-US" sz="2000" dirty="0"/>
              <a:t>What has been your experience with Discord?</a:t>
            </a:r>
          </a:p>
          <a:p>
            <a:pPr marL="0" indent="0">
              <a:buNone/>
            </a:pPr>
            <a:endParaRPr lang="en-US" sz="2000" dirty="0"/>
          </a:p>
        </p:txBody>
      </p:sp>
    </p:spTree>
    <p:extLst>
      <p:ext uri="{BB962C8B-B14F-4D97-AF65-F5344CB8AC3E}">
        <p14:creationId xmlns:p14="http://schemas.microsoft.com/office/powerpoint/2010/main" val="99919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 &amp; Announcements</a:t>
            </a:r>
          </a:p>
        </p:txBody>
      </p:sp>
      <p:sp>
        <p:nvSpPr>
          <p:cNvPr id="6" name="Content Placeholder 2">
            <a:extLst>
              <a:ext uri="{FF2B5EF4-FFF2-40B4-BE49-F238E27FC236}">
                <a16:creationId xmlns:a16="http://schemas.microsoft.com/office/drawing/2014/main" id="{8E7C4A59-EEF7-0840-A124-9743626E21C2}"/>
              </a:ext>
            </a:extLst>
          </p:cNvPr>
          <p:cNvSpPr>
            <a:spLocks noGrp="1"/>
          </p:cNvSpPr>
          <p:nvPr>
            <p:ph idx="1"/>
          </p:nvPr>
        </p:nvSpPr>
        <p:spPr>
          <a:xfrm>
            <a:off x="838200" y="1654444"/>
            <a:ext cx="10515600" cy="4522519"/>
          </a:xfrm>
        </p:spPr>
        <p:txBody>
          <a:bodyPr>
            <a:normAutofit/>
          </a:bodyPr>
          <a:lstStyle/>
          <a:p>
            <a:pPr marL="0" indent="0">
              <a:buNone/>
            </a:pPr>
            <a:r>
              <a:rPr lang="en-US" sz="2000" dirty="0"/>
              <a:t>Welcome Message</a:t>
            </a:r>
          </a:p>
          <a:p>
            <a:pPr marL="0" indent="0">
              <a:buNone/>
            </a:pPr>
            <a:r>
              <a:rPr lang="en-US" sz="2000" dirty="0"/>
              <a:t>Blended Learning</a:t>
            </a:r>
          </a:p>
          <a:p>
            <a:pPr marL="0" indent="0">
              <a:buNone/>
            </a:pPr>
            <a:r>
              <a:rPr lang="en-US" sz="2000" dirty="0"/>
              <a:t>Scrum </a:t>
            </a:r>
          </a:p>
          <a:p>
            <a:pPr marL="0" indent="0">
              <a:buNone/>
            </a:pPr>
            <a:endParaRPr lang="en-US" sz="2000" dirty="0"/>
          </a:p>
        </p:txBody>
      </p:sp>
    </p:spTree>
    <p:extLst>
      <p:ext uri="{BB962C8B-B14F-4D97-AF65-F5344CB8AC3E}">
        <p14:creationId xmlns:p14="http://schemas.microsoft.com/office/powerpoint/2010/main" val="3014181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Polling</a:t>
            </a:r>
            <a:endParaRPr lang="en-US" sz="2000" dirty="0"/>
          </a:p>
        </p:txBody>
      </p:sp>
    </p:spTree>
    <p:extLst>
      <p:ext uri="{BB962C8B-B14F-4D97-AF65-F5344CB8AC3E}">
        <p14:creationId xmlns:p14="http://schemas.microsoft.com/office/powerpoint/2010/main" val="365226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dirty="0"/>
              <a:t>Local (In Person) vs Remote</a:t>
            </a:r>
          </a:p>
          <a:p>
            <a:pPr marL="0" indent="0">
              <a:buNone/>
            </a:pPr>
            <a:endParaRPr lang="en-US" sz="2000" dirty="0"/>
          </a:p>
          <a:p>
            <a:pPr marL="0" indent="0">
              <a:buNone/>
            </a:pPr>
            <a:r>
              <a:rPr lang="en-US" sz="2000" dirty="0"/>
              <a:t>We are synchronous. </a:t>
            </a:r>
          </a:p>
          <a:p>
            <a:pPr marL="0" indent="0">
              <a:buNone/>
            </a:pPr>
            <a:r>
              <a:rPr lang="en-US" sz="2000" dirty="0"/>
              <a:t>We will be in person Mondays and Wednesdays and remote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be appreciative of your scrum teammates.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teaming and association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7170</TotalTime>
  <Words>999</Words>
  <Application>Microsoft Macintosh PowerPoint</Application>
  <PresentationFormat>Widescreen</PresentationFormat>
  <Paragraphs>224</Paragraphs>
  <Slides>29</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Symbol</vt:lpstr>
      <vt:lpstr>Wingdings</vt:lpstr>
      <vt:lpstr>Office Theme</vt:lpstr>
      <vt:lpstr>Preflight Check List</vt:lpstr>
      <vt:lpstr>Recordings</vt:lpstr>
      <vt:lpstr>PowerPoint Presentation</vt:lpstr>
      <vt:lpstr>PowerPoint Presentation</vt:lpstr>
      <vt:lpstr>Friendly Conversation Topic</vt:lpstr>
      <vt:lpstr>Friendly Conversation Topic – Team Communication Tools</vt:lpstr>
      <vt:lpstr>Prework &amp; Announcements</vt:lpstr>
      <vt:lpstr>PowerPoint Presentation</vt:lpstr>
      <vt:lpstr>Class Format</vt:lpstr>
      <vt:lpstr>PowerPoint Presentation</vt:lpstr>
      <vt:lpstr>Foreshadowing 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Prework For Next Class</vt:lpstr>
      <vt:lpstr>Headset Options</vt:lpstr>
      <vt:lpstr>PowerPoint Presentation</vt:lpstr>
      <vt:lpstr>PowerPoint Presentation</vt:lpstr>
      <vt:lpstr>Scrum Team Names</vt:lpstr>
      <vt:lpstr>Foreshadowing Your Introductions</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346</cp:revision>
  <dcterms:created xsi:type="dcterms:W3CDTF">2020-08-26T19:34:34Z</dcterms:created>
  <dcterms:modified xsi:type="dcterms:W3CDTF">2022-01-10T18:39:50Z</dcterms:modified>
</cp:coreProperties>
</file>